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96" r:id="rId4"/>
    <p:sldId id="270" r:id="rId5"/>
    <p:sldId id="295" r:id="rId6"/>
    <p:sldId id="287" r:id="rId7"/>
    <p:sldId id="285" r:id="rId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8789C43-A6BC-4FAF-A664-9B3AB64E3164}" type="slidenum">
              <a:rPr lang="zh-CN" altLang="en-US" sz="1200">
                <a:latin typeface="Arial" panose="020B0604020202020204" pitchFamily="34" charset="0"/>
              </a:rPr>
              <a:t>4</a:t>
            </a:fld>
            <a:endParaRPr lang="en-US" sz="1200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5E6B069-EC13-4059-A021-482BD496BA1C}" type="slidenum">
              <a:rPr lang="zh-CN" altLang="en-US" sz="1200"/>
              <a:t>7</a:t>
            </a:fld>
            <a:endParaRPr 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3003" y="-16648"/>
            <a:ext cx="12195003" cy="5131584"/>
            <a:chOff x="-3003" y="-16648"/>
            <a:chExt cx="9146319" cy="513158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3" y="-16648"/>
              <a:ext cx="9144000" cy="343814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-3003" y="-9734"/>
              <a:ext cx="9144000" cy="339048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684" y="1735224"/>
              <a:ext cx="9144000" cy="3379712"/>
              <a:chOff x="0" y="1814345"/>
              <a:chExt cx="9144000" cy="3379712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0" y="1928703"/>
                <a:ext cx="2673708" cy="2490937"/>
              </a:xfrm>
              <a:custGeom>
                <a:avLst/>
                <a:gdLst>
                  <a:gd name="connsiteX0" fmla="*/ 1246338 w 2673708"/>
                  <a:gd name="connsiteY0" fmla="*/ 0 h 2522180"/>
                  <a:gd name="connsiteX1" fmla="*/ 2673708 w 2673708"/>
                  <a:gd name="connsiteY1" fmla="*/ 1261090 h 2522180"/>
                  <a:gd name="connsiteX2" fmla="*/ 1246338 w 2673708"/>
                  <a:gd name="connsiteY2" fmla="*/ 2522180 h 2522180"/>
                  <a:gd name="connsiteX3" fmla="*/ 62740 w 2673708"/>
                  <a:gd name="connsiteY3" fmla="*/ 1966178 h 2522180"/>
                  <a:gd name="connsiteX4" fmla="*/ 0 w 2673708"/>
                  <a:gd name="connsiteY4" fmla="*/ 1874935 h 2522180"/>
                  <a:gd name="connsiteX5" fmla="*/ 0 w 2673708"/>
                  <a:gd name="connsiteY5" fmla="*/ 647246 h 2522180"/>
                  <a:gd name="connsiteX6" fmla="*/ 62740 w 2673708"/>
                  <a:gd name="connsiteY6" fmla="*/ 556003 h 2522180"/>
                  <a:gd name="connsiteX7" fmla="*/ 1246338 w 2673708"/>
                  <a:gd name="connsiteY7" fmla="*/ 0 h 2522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3708" h="2522180">
                    <a:moveTo>
                      <a:pt x="1246338" y="0"/>
                    </a:moveTo>
                    <a:cubicBezTo>
                      <a:pt x="2034653" y="0"/>
                      <a:pt x="2673708" y="564609"/>
                      <a:pt x="2673708" y="1261090"/>
                    </a:cubicBezTo>
                    <a:cubicBezTo>
                      <a:pt x="2673708" y="1957571"/>
                      <a:pt x="2034653" y="2522180"/>
                      <a:pt x="1246338" y="2522180"/>
                    </a:cubicBezTo>
                    <a:cubicBezTo>
                      <a:pt x="753641" y="2522180"/>
                      <a:pt x="319249" y="2301630"/>
                      <a:pt x="62740" y="1966178"/>
                    </a:cubicBezTo>
                    <a:lnTo>
                      <a:pt x="0" y="1874935"/>
                    </a:lnTo>
                    <a:lnTo>
                      <a:pt x="0" y="647246"/>
                    </a:lnTo>
                    <a:lnTo>
                      <a:pt x="62740" y="556003"/>
                    </a:lnTo>
                    <a:cubicBezTo>
                      <a:pt x="319249" y="220551"/>
                      <a:pt x="753641" y="0"/>
                      <a:pt x="124633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430774" y="2460737"/>
                <a:ext cx="2854740" cy="27333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185823" y="2163772"/>
                <a:ext cx="2854740" cy="27131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67948" y="1814345"/>
                <a:ext cx="2854740" cy="28008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6368242" y="2449779"/>
                <a:ext cx="2775758" cy="2522180"/>
              </a:xfrm>
              <a:custGeom>
                <a:avLst/>
                <a:gdLst>
                  <a:gd name="connsiteX0" fmla="*/ 1427370 w 2775758"/>
                  <a:gd name="connsiteY0" fmla="*/ 0 h 2522180"/>
                  <a:gd name="connsiteX1" fmla="*/ 2742570 w 2775758"/>
                  <a:gd name="connsiteY1" fmla="*/ 770217 h 2522180"/>
                  <a:gd name="connsiteX2" fmla="*/ 2775758 w 2775758"/>
                  <a:gd name="connsiteY2" fmla="*/ 850330 h 2522180"/>
                  <a:gd name="connsiteX3" fmla="*/ 2775758 w 2775758"/>
                  <a:gd name="connsiteY3" fmla="*/ 1671851 h 2522180"/>
                  <a:gd name="connsiteX4" fmla="*/ 2742570 w 2775758"/>
                  <a:gd name="connsiteY4" fmla="*/ 1751964 h 2522180"/>
                  <a:gd name="connsiteX5" fmla="*/ 1427370 w 2775758"/>
                  <a:gd name="connsiteY5" fmla="*/ 2522180 h 2522180"/>
                  <a:gd name="connsiteX6" fmla="*/ 0 w 2775758"/>
                  <a:gd name="connsiteY6" fmla="*/ 1261090 h 2522180"/>
                  <a:gd name="connsiteX7" fmla="*/ 1427370 w 2775758"/>
                  <a:gd name="connsiteY7" fmla="*/ 0 h 2522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5758" h="2522180">
                    <a:moveTo>
                      <a:pt x="1427370" y="0"/>
                    </a:moveTo>
                    <a:cubicBezTo>
                      <a:pt x="2018607" y="0"/>
                      <a:pt x="2525884" y="317593"/>
                      <a:pt x="2742570" y="770217"/>
                    </a:cubicBezTo>
                    <a:lnTo>
                      <a:pt x="2775758" y="850330"/>
                    </a:lnTo>
                    <a:lnTo>
                      <a:pt x="2775758" y="1671851"/>
                    </a:lnTo>
                    <a:lnTo>
                      <a:pt x="2742570" y="1751964"/>
                    </a:lnTo>
                    <a:cubicBezTo>
                      <a:pt x="2525884" y="2204588"/>
                      <a:pt x="2018607" y="2522180"/>
                      <a:pt x="1427370" y="2522180"/>
                    </a:cubicBezTo>
                    <a:cubicBezTo>
                      <a:pt x="639055" y="2522180"/>
                      <a:pt x="0" y="1957571"/>
                      <a:pt x="0" y="1261090"/>
                    </a:cubicBezTo>
                    <a:cubicBezTo>
                      <a:pt x="0" y="564609"/>
                      <a:pt x="639055" y="0"/>
                      <a:pt x="14273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5964" y="2763981"/>
            <a:ext cx="10280073" cy="1669808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1916" y="4567429"/>
            <a:ext cx="5948168" cy="579771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 rot="5400000">
            <a:off x="5887846" y="5444165"/>
            <a:ext cx="416308" cy="416308"/>
            <a:chOff x="4125910" y="5085713"/>
            <a:chExt cx="546840" cy="546840"/>
          </a:xfrm>
        </p:grpSpPr>
        <p:sp>
          <p:nvSpPr>
            <p:cNvPr id="25" name="椭圆 24">
              <a:hlinkClick r:id="" action="ppaction://hlinkshowjump?jump=nextslide"/>
            </p:cNvPr>
            <p:cNvSpPr/>
            <p:nvPr/>
          </p:nvSpPr>
          <p:spPr>
            <a:xfrm>
              <a:off x="4125910" y="5085713"/>
              <a:ext cx="546840" cy="546840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25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6" name="燕尾形 25">
              <a:hlinkClick r:id="" action="ppaction://hlinkshowjump?jump=nextslide"/>
            </p:cNvPr>
            <p:cNvSpPr/>
            <p:nvPr/>
          </p:nvSpPr>
          <p:spPr>
            <a:xfrm>
              <a:off x="4303845" y="5213845"/>
              <a:ext cx="217130" cy="290576"/>
            </a:xfrm>
            <a:prstGeom prst="chevron">
              <a:avLst>
                <a:gd name="adj" fmla="val 580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endParaRPr lang="zh-CN" altLang="en-US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38600" y="2268537"/>
            <a:ext cx="7308850" cy="118374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8600" y="3473066"/>
            <a:ext cx="730885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0" y="2034117"/>
            <a:ext cx="12192000" cy="2789767"/>
            <a:chOff x="0" y="2409825"/>
            <a:chExt cx="9144000" cy="2092325"/>
          </a:xfrm>
        </p:grpSpPr>
        <p:sp>
          <p:nvSpPr>
            <p:cNvPr id="7" name="MH_Others_1"/>
            <p:cNvSpPr>
              <a:spLocks noChangeArrowheads="1"/>
            </p:cNvSpPr>
            <p:nvPr/>
          </p:nvSpPr>
          <p:spPr bwMode="auto">
            <a:xfrm>
              <a:off x="2778125" y="3652838"/>
              <a:ext cx="263525" cy="263525"/>
            </a:xfrm>
            <a:prstGeom prst="ellipse">
              <a:avLst/>
            </a:prstGeom>
            <a:solidFill>
              <a:srgbClr val="A0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rmAutofit fontScale="62500" lnSpcReduction="20000"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8" name="MH_Others_2"/>
            <p:cNvCxnSpPr>
              <a:cxnSpLocks noChangeShapeType="1"/>
            </p:cNvCxnSpPr>
            <p:nvPr/>
          </p:nvCxnSpPr>
          <p:spPr bwMode="auto">
            <a:xfrm>
              <a:off x="0" y="3473450"/>
              <a:ext cx="9144000" cy="0"/>
            </a:xfrm>
            <a:prstGeom prst="line">
              <a:avLst/>
            </a:prstGeom>
            <a:noFill/>
            <a:ln w="3175" cmpd="sng">
              <a:solidFill>
                <a:srgbClr val="A0E2E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MH_Others_3"/>
            <p:cNvCxnSpPr>
              <a:cxnSpLocks noChangeShapeType="1"/>
            </p:cNvCxnSpPr>
            <p:nvPr/>
          </p:nvCxnSpPr>
          <p:spPr bwMode="auto">
            <a:xfrm>
              <a:off x="2486025" y="2409825"/>
              <a:ext cx="0" cy="2092325"/>
            </a:xfrm>
            <a:prstGeom prst="line">
              <a:avLst/>
            </a:prstGeom>
            <a:noFill/>
            <a:ln w="3175" cmpd="sng">
              <a:solidFill>
                <a:srgbClr val="A0E2E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MH_Others_4"/>
            <p:cNvSpPr>
              <a:spLocks noChangeArrowheads="1"/>
            </p:cNvSpPr>
            <p:nvPr/>
          </p:nvSpPr>
          <p:spPr bwMode="auto">
            <a:xfrm>
              <a:off x="2068513" y="3040063"/>
              <a:ext cx="833437" cy="8318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97280"/>
            <a:ext cx="5181600" cy="50796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7280"/>
            <a:ext cx="5181600" cy="50796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7036"/>
            <a:ext cx="10515600" cy="6234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239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47873"/>
            <a:ext cx="5157787" cy="40204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239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47873"/>
            <a:ext cx="5183188" cy="40204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333750" y="2407971"/>
            <a:ext cx="5524500" cy="2042059"/>
            <a:chOff x="2628900" y="1930400"/>
            <a:chExt cx="3848100" cy="1422400"/>
          </a:xfrm>
        </p:grpSpPr>
        <p:sp>
          <p:nvSpPr>
            <p:cNvPr id="10" name="矩形 4"/>
            <p:cNvSpPr>
              <a:spLocks noChangeArrowheads="1"/>
            </p:cNvSpPr>
            <p:nvPr/>
          </p:nvSpPr>
          <p:spPr bwMode="auto">
            <a:xfrm>
              <a:off x="2628900" y="1930400"/>
              <a:ext cx="3848100" cy="13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rgbClr val="227577"/>
                </a:buClr>
                <a:buSzPct val="90000"/>
                <a:buFont typeface="Webdings" panose="05030102010509060703" pitchFamily="18" charset="2"/>
                <a:buChar char="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B7CEB5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6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0000"/>
                    </a:srgbClr>
                  </a:outerShdw>
                </a:effectLst>
                <a:ea typeface="黑体" panose="02010609060101010101" pitchFamily="49" charset="-122"/>
              </a:endParaRPr>
            </a:p>
          </p:txBody>
        </p:sp>
        <p:cxnSp>
          <p:nvCxnSpPr>
            <p:cNvPr id="11" name="直接连接符 6"/>
            <p:cNvCxnSpPr>
              <a:cxnSpLocks noChangeShapeType="1"/>
            </p:cNvCxnSpPr>
            <p:nvPr/>
          </p:nvCxnSpPr>
          <p:spPr bwMode="auto">
            <a:xfrm>
              <a:off x="2628900" y="3352800"/>
              <a:ext cx="3848100" cy="0"/>
            </a:xfrm>
            <a:prstGeom prst="line">
              <a:avLst/>
            </a:prstGeom>
            <a:noFill/>
            <a:ln w="12700" cmpd="sng">
              <a:solidFill>
                <a:srgbClr val="B0DAB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3750" y="2394567"/>
            <a:ext cx="5524500" cy="2042059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6075" y="457201"/>
            <a:ext cx="9319851" cy="706582"/>
          </a:xfrm>
        </p:spPr>
        <p:txBody>
          <a:bodyPr anchor="ctr" anchorCtr="0"/>
          <a:lstStyle>
            <a:lvl1pPr>
              <a:defRPr sz="3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5108" y="1673379"/>
            <a:ext cx="5199556" cy="465223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96872" y="1673379"/>
            <a:ext cx="2948564" cy="4652234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1435371" y="1423121"/>
            <a:ext cx="9321259" cy="0"/>
          </a:xfrm>
          <a:prstGeom prst="line">
            <a:avLst/>
          </a:prstGeom>
          <a:noFill/>
          <a:ln w="28575" cmpd="sng">
            <a:solidFill>
              <a:srgbClr val="A0E2E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226040" y="976745"/>
            <a:ext cx="1127760" cy="5200218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76745"/>
            <a:ext cx="9265920" cy="520021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-3003" y="-25357"/>
            <a:ext cx="12195003" cy="5160510"/>
            <a:chOff x="-3003" y="-25357"/>
            <a:chExt cx="12195003" cy="5160510"/>
          </a:xfrm>
        </p:grpSpPr>
        <p:sp>
          <p:nvSpPr>
            <p:cNvPr id="8" name="矩形 7"/>
            <p:cNvSpPr/>
            <p:nvPr/>
          </p:nvSpPr>
          <p:spPr>
            <a:xfrm>
              <a:off x="-3003" y="-25357"/>
              <a:ext cx="12190999" cy="339048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3003" y="649776"/>
              <a:ext cx="12195003" cy="1365441"/>
              <a:chOff x="-3003" y="408837"/>
              <a:chExt cx="9261914" cy="108826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-3003" y="478752"/>
                <a:ext cx="2943359" cy="1000935"/>
                <a:chOff x="0" y="2084498"/>
                <a:chExt cx="9144000" cy="3109559"/>
              </a:xfrm>
            </p:grpSpPr>
            <p:sp>
              <p:nvSpPr>
                <p:cNvPr id="29" name="任意多边形 28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3" name="任意多边形 32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2686050" y="496170"/>
                <a:ext cx="2943359" cy="1000935"/>
                <a:chOff x="0" y="2084498"/>
                <a:chExt cx="9144000" cy="3109559"/>
              </a:xfrm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368290" y="496170"/>
                <a:ext cx="2943359" cy="1000935"/>
                <a:chOff x="0" y="2084498"/>
                <a:chExt cx="9144000" cy="3109559"/>
              </a:xfrm>
            </p:grpSpPr>
            <p:sp>
              <p:nvSpPr>
                <p:cNvPr id="19" name="任意多边形 18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6315552" y="408837"/>
                <a:ext cx="2943359" cy="1000935"/>
                <a:chOff x="0" y="2084498"/>
                <a:chExt cx="9144000" cy="3109559"/>
              </a:xfrm>
            </p:grpSpPr>
            <p:sp>
              <p:nvSpPr>
                <p:cNvPr id="14" name="任意多边形 13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34" name="矩形 33"/>
            <p:cNvSpPr/>
            <p:nvPr/>
          </p:nvSpPr>
          <p:spPr>
            <a:xfrm>
              <a:off x="1001" y="1019604"/>
              <a:ext cx="12190999" cy="4115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55602"/>
            <a:ext cx="10515600" cy="726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064484"/>
            <a:ext cx="10515600" cy="5112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3C43-75C7-4C5E-B22E-E14D8C915DA6}" type="datetimeFigureOut">
              <a:rPr lang="zh-CN" altLang="en-US" smtClean="0"/>
              <a:t>2017-09-09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ebdings" panose="05030102010509060703" pitchFamily="18" charset="2"/>
        <a:buChar char="×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8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9.xml"/><Relationship Id="rId16" Type="http://schemas.openxmlformats.org/officeDocument/2006/relationships/image" Target="../media/image11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15" Type="http://schemas.openxmlformats.org/officeDocument/2006/relationships/image" Target="../media/image10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55964" y="2558876"/>
            <a:ext cx="10280073" cy="1669808"/>
          </a:xfrm>
        </p:spPr>
        <p:txBody>
          <a:bodyPr>
            <a:normAutofit fontScale="90000"/>
          </a:bodyPr>
          <a:lstStyle/>
          <a:p>
            <a:b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  <a:sym typeface="+mn-ea"/>
              </a:rPr>
              <a:t>基于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  <a:sym typeface="+mn-ea"/>
              </a:rPr>
              <a:t>RFID</a:t>
            </a:r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  <a:sym typeface="+mn-ea"/>
              </a:rPr>
              <a:t>系统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  <a:sym typeface="+mn-ea"/>
              </a:rPr>
              <a:t>的智能图书馆书籍自动归位系统</a:t>
            </a:r>
            <a:endParaRPr lang="zh-CN" altLang="en-US" dirty="0"/>
          </a:p>
        </p:txBody>
      </p:sp>
      <p:pic>
        <p:nvPicPr>
          <p:cNvPr id="2" name="图片 1" descr="D:\hhhhhhhhhhhhhhhhh\3333.jpg333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716280" y="4520565"/>
            <a:ext cx="2748280" cy="2228215"/>
          </a:xfrm>
          <a:prstGeom prst="rect">
            <a:avLst/>
          </a:prstGeom>
        </p:spPr>
      </p:pic>
      <p:pic>
        <p:nvPicPr>
          <p:cNvPr id="3" name="图片 2" descr="QQ图片201709031546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430" y="4521835"/>
            <a:ext cx="2967990" cy="2226945"/>
          </a:xfrm>
          <a:prstGeom prst="rect">
            <a:avLst/>
          </a:prstGeom>
        </p:spPr>
      </p:pic>
      <p:pic>
        <p:nvPicPr>
          <p:cNvPr id="7" name="图片 6" descr="D:\hhhhhhhhhhhhhhhhh\QQ图片20170908191303.jpgQQ图片2017090819130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094980" y="4521835"/>
            <a:ext cx="2802255" cy="22275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8200" y="34012"/>
            <a:ext cx="10515600" cy="726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400" eaLnBrk="1" latinLnBrk="0" hangingPunct="1">
              <a:lnSpc>
                <a:spcPct val="90000"/>
              </a:lnSpc>
              <a:buNone/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/>
              <a:t>研究目的：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1195" y="1153795"/>
            <a:ext cx="155575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目前：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6265" y="2437130"/>
            <a:ext cx="4218305" cy="1445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latin typeface="幼圆" panose="02010509060101010101" pitchFamily="49" charset="-122"/>
                <a:ea typeface="幼圆" panose="02010509060101010101" pitchFamily="49" charset="-122"/>
              </a:rPr>
              <a:t>管理员寻找书籍 费时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6265" y="4238625"/>
            <a:ext cx="4218305" cy="1445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latin typeface="幼圆" panose="02010509060101010101" pitchFamily="49" charset="-122"/>
                <a:ea typeface="幼圆" panose="02010509060101010101" pitchFamily="49" charset="-122"/>
              </a:rPr>
              <a:t>用推车运到书架 费力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433185" y="1153795"/>
            <a:ext cx="4347210" cy="4530090"/>
            <a:chOff x="10131" y="1817"/>
            <a:chExt cx="6846" cy="7134"/>
          </a:xfrm>
        </p:grpSpPr>
        <p:sp>
          <p:nvSpPr>
            <p:cNvPr id="11" name="文本框 10"/>
            <p:cNvSpPr txBox="1"/>
            <p:nvPr/>
          </p:nvSpPr>
          <p:spPr>
            <a:xfrm>
              <a:off x="10131" y="3838"/>
              <a:ext cx="6847" cy="22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>
                  <a:latin typeface="幼圆" panose="02010509060101010101" pitchFamily="49" charset="-122"/>
                  <a:ea typeface="幼圆" panose="02010509060101010101" pitchFamily="49" charset="-122"/>
                </a:rPr>
                <a:t>机器人定向运输 省时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131" y="6675"/>
              <a:ext cx="6847" cy="22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>
                  <a:latin typeface="幼圆" panose="02010509060101010101" pitchFamily="49" charset="-122"/>
                  <a:ea typeface="幼圆" panose="02010509060101010101" pitchFamily="49" charset="-122"/>
                </a:rPr>
                <a:t>管理员不用走动省力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131" y="1817"/>
              <a:ext cx="2450" cy="11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40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</a:rPr>
                <a:t>我们：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89345" y="500380"/>
            <a:ext cx="4665980" cy="6288405"/>
            <a:chOff x="9507" y="960"/>
            <a:chExt cx="7348" cy="9903"/>
          </a:xfrm>
        </p:grpSpPr>
        <p:pic>
          <p:nvPicPr>
            <p:cNvPr id="3" name="图片 2" descr="图片包含 图书馆, 场景, 房间, 室内&#10;&#10;已生成极高可信度的说明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" y="960"/>
              <a:ext cx="7348" cy="476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softEdge rad="63500"/>
            </a:effectLst>
          </p:spPr>
        </p:pic>
        <p:pic>
          <p:nvPicPr>
            <p:cNvPr id="5" name="图片 4" descr="tim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2" y="6054"/>
              <a:ext cx="7262" cy="4809"/>
            </a:xfrm>
            <a:prstGeom prst="rect">
              <a:avLst/>
            </a:prstGeom>
            <a:effectLst>
              <a:softEdge rad="31750"/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81"/>
          <p:cNvSpPr/>
          <p:nvPr>
            <p:custDataLst>
              <p:tags r:id="rId1"/>
            </p:custDataLst>
          </p:nvPr>
        </p:nvSpPr>
        <p:spPr>
          <a:xfrm>
            <a:off x="401003" y="3055145"/>
            <a:ext cx="1778000" cy="1776413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>
              <a:defRPr/>
            </a:pP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软件系统</a:t>
            </a:r>
          </a:p>
        </p:txBody>
      </p:sp>
      <p:sp>
        <p:nvSpPr>
          <p:cNvPr id="8" name="Shape 687"/>
          <p:cNvSpPr/>
          <p:nvPr>
            <p:custDataLst>
              <p:tags r:id="rId2"/>
            </p:custDataLst>
          </p:nvPr>
        </p:nvSpPr>
        <p:spPr bwMode="auto">
          <a:xfrm rot="21048937">
            <a:off x="1726565" y="2220221"/>
            <a:ext cx="1287463" cy="58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4C4C4C"/>
              </a:solidFill>
              <a:sym typeface="Arial" panose="020B0604020202020204" pitchFamily="34" charset="0"/>
            </a:endParaRPr>
          </a:p>
        </p:txBody>
      </p:sp>
      <p:sp>
        <p:nvSpPr>
          <p:cNvPr id="5" name="Shape 682"/>
          <p:cNvSpPr/>
          <p:nvPr>
            <p:custDataLst>
              <p:tags r:id="rId3"/>
            </p:custDataLst>
          </p:nvPr>
        </p:nvSpPr>
        <p:spPr>
          <a:xfrm>
            <a:off x="3166700" y="1467396"/>
            <a:ext cx="1074194" cy="107419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rgbClr val="FFFFFF"/>
                </a:solidFill>
                <a:sym typeface="Arial" panose="020B0604020202020204" pitchFamily="34" charset="0"/>
              </a:rPr>
              <a:t>BASCOM-</a:t>
            </a:r>
          </a:p>
          <a:p>
            <a:pPr algn="ctr">
              <a:defRPr/>
            </a:pPr>
            <a:r>
              <a:rPr lang="en-US" sz="1600" b="1" dirty="0">
                <a:solidFill>
                  <a:srgbClr val="FFFFFF"/>
                </a:solidFill>
                <a:sym typeface="Arial" panose="020B0604020202020204" pitchFamily="34" charset="0"/>
              </a:rPr>
              <a:t>AVR</a:t>
            </a:r>
          </a:p>
        </p:txBody>
      </p:sp>
      <p:sp>
        <p:nvSpPr>
          <p:cNvPr id="6" name="Shape 683"/>
          <p:cNvSpPr/>
          <p:nvPr>
            <p:custDataLst>
              <p:tags r:id="rId4"/>
            </p:custDataLst>
          </p:nvPr>
        </p:nvSpPr>
        <p:spPr>
          <a:xfrm>
            <a:off x="7082745" y="2826643"/>
            <a:ext cx="1074194" cy="1074193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读写器</a:t>
            </a:r>
          </a:p>
        </p:txBody>
      </p:sp>
      <p:sp>
        <p:nvSpPr>
          <p:cNvPr id="7" name="Shape 684"/>
          <p:cNvSpPr/>
          <p:nvPr>
            <p:custDataLst>
              <p:tags r:id="rId5"/>
            </p:custDataLst>
          </p:nvPr>
        </p:nvSpPr>
        <p:spPr>
          <a:xfrm>
            <a:off x="7082745" y="4379566"/>
            <a:ext cx="1074194" cy="107419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FFFFFF"/>
                </a:solidFill>
                <a:sym typeface="Arial" panose="020B0604020202020204" pitchFamily="34" charset="0"/>
              </a:rPr>
              <a:t>Access</a:t>
            </a:r>
          </a:p>
        </p:txBody>
      </p:sp>
      <p:sp>
        <p:nvSpPr>
          <p:cNvPr id="15" name="Shape 684"/>
          <p:cNvSpPr/>
          <p:nvPr>
            <p:custDataLst>
              <p:tags r:id="rId6"/>
            </p:custDataLst>
          </p:nvPr>
        </p:nvSpPr>
        <p:spPr>
          <a:xfrm>
            <a:off x="3166700" y="5345114"/>
            <a:ext cx="1074194" cy="107419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 fontScale="47500" lnSpcReduction="10000"/>
          </a:bodyPr>
          <a:lstStyle/>
          <a:p>
            <a:pPr algn="ctr">
              <a:defRPr/>
            </a:pPr>
            <a:endParaRPr lang="en-US" altLang="zh-CN" dirty="0">
              <a:sym typeface="+mn-ea"/>
            </a:endParaRPr>
          </a:p>
          <a:p>
            <a:pPr algn="ctr">
              <a:defRPr/>
            </a:pPr>
            <a:r>
              <a:rPr lang="en-US" altLang="zh-CN" sz="4000" b="1" dirty="0">
                <a:sym typeface="+mn-ea"/>
              </a:rPr>
              <a:t>Visual </a:t>
            </a:r>
          </a:p>
          <a:p>
            <a:pPr algn="ctr">
              <a:defRPr/>
            </a:pPr>
            <a:r>
              <a:rPr lang="en-US" altLang="zh-CN" sz="4000" b="1" dirty="0">
                <a:sym typeface="+mn-ea"/>
              </a:rPr>
              <a:t>Basic</a:t>
            </a:r>
          </a:p>
          <a:p>
            <a:pPr algn="ctr">
              <a:defRPr/>
            </a:pPr>
            <a:endParaRPr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1" name="Shape 687"/>
          <p:cNvSpPr/>
          <p:nvPr>
            <p:custDataLst>
              <p:tags r:id="rId7"/>
            </p:custDataLst>
          </p:nvPr>
        </p:nvSpPr>
        <p:spPr bwMode="auto">
          <a:xfrm rot="551063" flipV="1">
            <a:off x="1726565" y="5157501"/>
            <a:ext cx="1287463" cy="58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2" name="Shape 687"/>
          <p:cNvSpPr/>
          <p:nvPr>
            <p:custDataLst>
              <p:tags r:id="rId8"/>
            </p:custDataLst>
          </p:nvPr>
        </p:nvSpPr>
        <p:spPr bwMode="auto">
          <a:xfrm rot="183452">
            <a:off x="2417445" y="3053715"/>
            <a:ext cx="4425950" cy="547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3" name="Shape 687"/>
          <p:cNvSpPr/>
          <p:nvPr>
            <p:custDataLst>
              <p:tags r:id="rId9"/>
            </p:custDataLst>
          </p:nvPr>
        </p:nvSpPr>
        <p:spPr bwMode="auto">
          <a:xfrm rot="416548" flipV="1">
            <a:off x="2413000" y="4366895"/>
            <a:ext cx="453390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-673735" y="457200"/>
            <a:ext cx="361950" cy="342900"/>
          </a:xfrm>
          <a:prstGeom prst="rect">
            <a:avLst/>
          </a:prstGeom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rtlCol="0" anchor="ctr">
            <a:normAutofit fontScale="97500" lnSpcReduction="10000"/>
          </a:bodyPr>
          <a:lstStyle>
            <a:defPPr>
              <a:defRPr lang="zh-CN"/>
            </a:defPPr>
            <a:lvl1pPr algn="ctr">
              <a:defRPr>
                <a:solidFill>
                  <a:sysClr val="window" lastClr="FFFFFF"/>
                </a:solidFill>
              </a:defRPr>
            </a:lvl1pPr>
            <a:lvl2pPr>
              <a:defRPr>
                <a:solidFill>
                  <a:sysClr val="window" lastClr="FFFFFF"/>
                </a:solidFill>
              </a:defRPr>
            </a:lvl2pPr>
            <a:lvl3pPr>
              <a:defRPr>
                <a:solidFill>
                  <a:sysClr val="window" lastClr="FFFFFF"/>
                </a:solidFill>
              </a:defRPr>
            </a:lvl3pPr>
            <a:lvl4pPr>
              <a:defRPr>
                <a:solidFill>
                  <a:sysClr val="window" lastClr="FFFFFF"/>
                </a:solidFill>
              </a:defRPr>
            </a:lvl4pPr>
            <a:lvl5pPr>
              <a:defRPr>
                <a:solidFill>
                  <a:sysClr val="window" lastClr="FFFFFF"/>
                </a:solidFill>
              </a:defRPr>
            </a:lvl5pPr>
            <a:lvl6pPr>
              <a:defRPr>
                <a:solidFill>
                  <a:sysClr val="window" lastClr="FFFFFF"/>
                </a:solidFill>
              </a:defRPr>
            </a:lvl6pPr>
            <a:lvl7pPr>
              <a:defRPr>
                <a:solidFill>
                  <a:sysClr val="window" lastClr="FFFFFF"/>
                </a:solidFill>
              </a:defRPr>
            </a:lvl7pPr>
            <a:lvl8pPr>
              <a:defRPr>
                <a:solidFill>
                  <a:sysClr val="window" lastClr="FFFFFF"/>
                </a:solidFill>
              </a:defRPr>
            </a:lvl8pPr>
            <a:lvl9pPr>
              <a:defRPr>
                <a:solidFill>
                  <a:sysClr val="window" lastClr="FFFFFF"/>
                </a:solidFill>
              </a:defRPr>
            </a:lvl9pPr>
          </a:lstStyle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764405" y="384810"/>
            <a:ext cx="5499100" cy="5201920"/>
            <a:chOff x="982" y="2922"/>
            <a:chExt cx="4241" cy="4482"/>
          </a:xfrm>
        </p:grpSpPr>
        <p:pic>
          <p:nvPicPr>
            <p:cNvPr id="16" name="图片 15" descr="图片包含 屏幕截图&#10;&#10;已生成极高可信度的说明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26" r="8721" b="6895"/>
            <a:stretch>
              <a:fillRect/>
            </a:stretch>
          </p:blipFill>
          <p:spPr>
            <a:xfrm>
              <a:off x="1119" y="2922"/>
              <a:ext cx="4104" cy="4482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  <a:effectLst>
              <a:softEdge rad="38100"/>
            </a:effectLst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" y="2922"/>
              <a:ext cx="1443" cy="773"/>
            </a:xfrm>
            <a:prstGeom prst="rect">
              <a:avLst/>
            </a:prstGeom>
            <a:effectLst>
              <a:softEdge rad="38100"/>
            </a:effectLst>
          </p:spPr>
        </p:pic>
      </p:grpSp>
      <p:grpSp>
        <p:nvGrpSpPr>
          <p:cNvPr id="29" name="组合 28"/>
          <p:cNvGrpSpPr/>
          <p:nvPr/>
        </p:nvGrpSpPr>
        <p:grpSpPr>
          <a:xfrm>
            <a:off x="5133975" y="10795"/>
            <a:ext cx="3443605" cy="3124835"/>
            <a:chOff x="14039" y="3340"/>
            <a:chExt cx="2768" cy="3372"/>
          </a:xfrm>
        </p:grpSpPr>
        <p:pic>
          <p:nvPicPr>
            <p:cNvPr id="17" name="图片 16" descr="D:\hhhhhhhhhhhhhhhhh\QQ图片20170903154659.jpgQQ图片20170903154659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14039" y="3340"/>
              <a:ext cx="2769" cy="3372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8" name="图片 17" descr="图片包含 文字&#10;&#10;已生成高可信度的说明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4176" y="3459"/>
              <a:ext cx="1288" cy="989"/>
            </a:xfrm>
            <a:prstGeom prst="rect">
              <a:avLst/>
            </a:prstGeom>
            <a:effectLst>
              <a:softEdge rad="38100"/>
            </a:effectLst>
          </p:spPr>
        </p:pic>
      </p:grpSp>
      <p:pic>
        <p:nvPicPr>
          <p:cNvPr id="19" name="图片 18" descr="D:\hhhhhhhhhhhhhhhhh\QQ图片20170908193009.pngQQ图片20170908193009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304155" y="121285"/>
            <a:ext cx="3733800" cy="378777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8" name="图片 27" descr="图片包含 屏幕截图&#10;&#10;已生成极高可信度的说明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8651" r="4896" b="5006"/>
          <a:stretch>
            <a:fillRect/>
          </a:stretch>
        </p:blipFill>
        <p:spPr>
          <a:xfrm>
            <a:off x="5046345" y="800735"/>
            <a:ext cx="4568190" cy="5106670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reflection endPos="0" dist="50800" dir="5400000" sy="-100000" algn="bl" rotWithShape="0"/>
            <a:softEdge rad="63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361761" y="111102"/>
            <a:ext cx="9836529" cy="8398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10000"/>
          </a:bodyPr>
          <a:lstStyle>
            <a:lvl1pPr defTabSz="914400" eaLnBrk="1" latinLnBrk="0" hangingPunct="1">
              <a:lnSpc>
                <a:spcPct val="90000"/>
              </a:lnSpc>
              <a:buNone/>
              <a:defRPr sz="2800" b="1" i="0" baseline="0">
                <a:solidFill>
                  <a:schemeClr val="bg1"/>
                </a:solidFill>
                <a:ea typeface="黑体" panose="02010609060101010101" pitchFamily="49" charset="-122"/>
                <a:cs typeface="+mj-cs"/>
              </a:defRPr>
            </a:lvl1pPr>
          </a:lstStyle>
          <a:p>
            <a:endParaRPr lang="zh-CN" altLang="en-US" sz="4000" dirty="0">
              <a:sym typeface="+mn-ea"/>
            </a:endParaRPr>
          </a:p>
          <a:p>
            <a:r>
              <a:rPr lang="zh-CN" altLang="en-US" sz="8000" dirty="0">
                <a:sym typeface="+mn-ea"/>
              </a:rPr>
              <a:t>管理员监视及控制系统：</a:t>
            </a:r>
          </a:p>
          <a:p>
            <a:endParaRPr lang="zh-CN" altLang="en-US" sz="4000" dirty="0">
              <a:latin typeface="+mj-lt"/>
              <a:ea typeface="+mj-ea"/>
            </a:endParaRPr>
          </a:p>
        </p:txBody>
      </p:sp>
      <p:pic>
        <p:nvPicPr>
          <p:cNvPr id="6" name="图片 5" descr="D:\hhhhhhhhhhhhhhhhh\PPXWNK24)W2X5THF4ZZ[2(V (2).pngPPXWNK24)W2X5THF4ZZ[2(V (2)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54710" y="1584960"/>
            <a:ext cx="5029835" cy="4011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 descr="D:\hhhhhhhhhhhhhhhhh\77FEE`S{}EE~4FBJ)EBIW~9 (2).png77FEE`S{}EE~4FBJ)EBIW~9 (2)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482398" y="1568450"/>
            <a:ext cx="5035550" cy="4043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2359977" y="5673605"/>
            <a:ext cx="20193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起始</a:t>
            </a:r>
          </a:p>
        </p:txBody>
      </p:sp>
      <p:sp>
        <p:nvSpPr>
          <p:cNvPr id="3" name="矩形 2"/>
          <p:cNvSpPr/>
          <p:nvPr/>
        </p:nvSpPr>
        <p:spPr>
          <a:xfrm>
            <a:off x="7531418" y="5668645"/>
            <a:ext cx="293751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运行中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81"/>
          <p:cNvSpPr/>
          <p:nvPr>
            <p:custDataLst>
              <p:tags r:id="rId1"/>
            </p:custDataLst>
          </p:nvPr>
        </p:nvSpPr>
        <p:spPr>
          <a:xfrm>
            <a:off x="363538" y="3013710"/>
            <a:ext cx="1778000" cy="1776413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>
              <a:defRPr/>
            </a:pP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硬件系统</a:t>
            </a:r>
          </a:p>
        </p:txBody>
      </p:sp>
      <p:sp>
        <p:nvSpPr>
          <p:cNvPr id="5" name="Shape 682"/>
          <p:cNvSpPr/>
          <p:nvPr>
            <p:custDataLst>
              <p:tags r:id="rId2"/>
            </p:custDataLst>
          </p:nvPr>
        </p:nvSpPr>
        <p:spPr>
          <a:xfrm>
            <a:off x="3060700" y="1881823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sz="2400" dirty="0">
                <a:solidFill>
                  <a:srgbClr val="FFFFFF"/>
                </a:solidFill>
                <a:sym typeface="Arial" panose="020B0604020202020204" pitchFamily="34" charset="0"/>
              </a:rPr>
              <a:t>传送带</a:t>
            </a:r>
          </a:p>
          <a:p>
            <a:pPr algn="ctr">
              <a:defRPr/>
            </a:pPr>
            <a:r>
              <a:rPr lang="zh-CN" sz="2400" dirty="0">
                <a:solidFill>
                  <a:srgbClr val="FFFFFF"/>
                </a:solidFill>
                <a:sym typeface="Arial" panose="020B0604020202020204" pitchFamily="34" charset="0"/>
              </a:rPr>
              <a:t>系统</a:t>
            </a:r>
          </a:p>
        </p:txBody>
      </p:sp>
      <p:sp>
        <p:nvSpPr>
          <p:cNvPr id="6" name="Shape 684"/>
          <p:cNvSpPr/>
          <p:nvPr>
            <p:custDataLst>
              <p:tags r:id="rId3"/>
            </p:custDataLst>
          </p:nvPr>
        </p:nvSpPr>
        <p:spPr>
          <a:xfrm>
            <a:off x="3060700" y="4710748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sz="2000" dirty="0">
                <a:solidFill>
                  <a:srgbClr val="FFFFFF"/>
                </a:solidFill>
                <a:sym typeface="Arial" panose="020B0604020202020204" pitchFamily="34" charset="0"/>
              </a:rPr>
              <a:t>图书运送</a:t>
            </a:r>
          </a:p>
          <a:p>
            <a:pPr algn="ctr">
              <a:defRPr/>
            </a:pPr>
            <a:r>
              <a:rPr lang="zh-CN" sz="2000" dirty="0">
                <a:solidFill>
                  <a:srgbClr val="FFFFFF"/>
                </a:solidFill>
                <a:sym typeface="Arial" panose="020B0604020202020204" pitchFamily="34" charset="0"/>
              </a:rPr>
              <a:t>机器人</a:t>
            </a:r>
          </a:p>
        </p:txBody>
      </p:sp>
      <p:sp>
        <p:nvSpPr>
          <p:cNvPr id="8" name="Shape 687"/>
          <p:cNvSpPr/>
          <p:nvPr>
            <p:custDataLst>
              <p:tags r:id="rId4"/>
            </p:custDataLst>
          </p:nvPr>
        </p:nvSpPr>
        <p:spPr bwMode="auto">
          <a:xfrm>
            <a:off x="1884363" y="2500948"/>
            <a:ext cx="1092200" cy="49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Shape 688"/>
          <p:cNvSpPr/>
          <p:nvPr>
            <p:custDataLst>
              <p:tags r:id="rId5"/>
            </p:custDataLst>
          </p:nvPr>
        </p:nvSpPr>
        <p:spPr bwMode="auto">
          <a:xfrm rot="10800000" flipH="1">
            <a:off x="1884363" y="4810760"/>
            <a:ext cx="1092200" cy="493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-1130300" y="435610"/>
            <a:ext cx="361950" cy="342900"/>
          </a:xfrm>
          <a:prstGeom prst="rect">
            <a:avLst/>
          </a:prstGeom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rtlCol="0" anchor="ctr">
            <a:normAutofit fontScale="97500" lnSpcReduction="10000"/>
          </a:bodyPr>
          <a:lstStyle>
            <a:defPPr>
              <a:defRPr lang="zh-CN"/>
            </a:defPPr>
            <a:lvl1pPr algn="ctr"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ysClr val="window" lastClr="FFFFFF"/>
                </a:solidFill>
              </a:defRPr>
            </a:lvl2pPr>
            <a:lvl3pPr>
              <a:defRPr>
                <a:solidFill>
                  <a:sysClr val="window" lastClr="FFFFFF"/>
                </a:solidFill>
              </a:defRPr>
            </a:lvl3pPr>
            <a:lvl4pPr>
              <a:defRPr>
                <a:solidFill>
                  <a:sysClr val="window" lastClr="FFFFFF"/>
                </a:solidFill>
              </a:defRPr>
            </a:lvl4pPr>
            <a:lvl5pPr>
              <a:defRPr>
                <a:solidFill>
                  <a:sysClr val="window" lastClr="FFFFFF"/>
                </a:solidFill>
              </a:defRPr>
            </a:lvl5pPr>
            <a:lvl6pPr>
              <a:defRPr>
                <a:solidFill>
                  <a:sysClr val="window" lastClr="FFFFFF"/>
                </a:solidFill>
              </a:defRPr>
            </a:lvl6pPr>
            <a:lvl7pPr>
              <a:defRPr>
                <a:solidFill>
                  <a:sysClr val="window" lastClr="FFFFFF"/>
                </a:solidFill>
              </a:defRPr>
            </a:lvl7pPr>
            <a:lvl8pPr>
              <a:defRPr>
                <a:solidFill>
                  <a:sysClr val="window" lastClr="FFFFFF"/>
                </a:solidFill>
              </a:defRPr>
            </a:lvl8pPr>
            <a:lvl9pPr>
              <a:defRPr>
                <a:solidFill>
                  <a:sysClr val="window" lastClr="FFFFFF"/>
                </a:solidFill>
              </a:defRPr>
            </a:lvl9pPr>
          </a:lstStyle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22570" y="1022985"/>
            <a:ext cx="4976495" cy="279971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570" y="3973195"/>
            <a:ext cx="4976495" cy="2686685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110212"/>
            <a:ext cx="10515600" cy="726776"/>
          </a:xfrm>
        </p:spPr>
        <p:txBody>
          <a:bodyPr>
            <a:noAutofit/>
          </a:bodyPr>
          <a:lstStyle/>
          <a:p>
            <a:r>
              <a:rPr lang="zh-CN" altLang="en-US" sz="5400" b="1"/>
              <a:t>主要创新点：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873500" y="1032510"/>
            <a:ext cx="3737610" cy="5607685"/>
            <a:chOff x="6100" y="1626"/>
            <a:chExt cx="5886" cy="8831"/>
          </a:xfrm>
        </p:grpSpPr>
        <p:sp>
          <p:nvSpPr>
            <p:cNvPr id="21" name="矩形 20"/>
            <p:cNvSpPr/>
            <p:nvPr/>
          </p:nvSpPr>
          <p:spPr>
            <a:xfrm>
              <a:off x="6100" y="1626"/>
              <a:ext cx="5349" cy="10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配套的管理软件</a:t>
              </a:r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7563" y="4316"/>
              <a:ext cx="3075" cy="617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652" y="6312"/>
              <a:ext cx="4626" cy="36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管理员对系统</a:t>
              </a:r>
            </a:p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运行状态</a:t>
              </a:r>
            </a:p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随时调取</a:t>
              </a:r>
            </a:p>
            <a:p>
              <a:pPr algn="ctr"/>
              <a:endPara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1986" y="1911"/>
              <a:ext cx="0" cy="8547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220345" y="1031875"/>
            <a:ext cx="8076565" cy="5608320"/>
            <a:chOff x="347" y="1625"/>
            <a:chExt cx="12719" cy="8832"/>
          </a:xfrm>
        </p:grpSpPr>
        <p:grpSp>
          <p:nvGrpSpPr>
            <p:cNvPr id="10" name="组合 9"/>
            <p:cNvGrpSpPr/>
            <p:nvPr/>
          </p:nvGrpSpPr>
          <p:grpSpPr>
            <a:xfrm>
              <a:off x="347" y="1625"/>
              <a:ext cx="5928" cy="8833"/>
              <a:chOff x="347" y="1625"/>
              <a:chExt cx="5928" cy="883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353" y="7975"/>
                <a:ext cx="5922" cy="2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marL="0" indent="0" algn="l" fontAlgn="auto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自动寻线将书运</a:t>
                </a:r>
              </a:p>
              <a:p>
                <a:pPr marL="0" indent="0" algn="l" fontAlgn="auto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至对应书架下</a:t>
                </a: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347" y="1625"/>
                <a:ext cx="4632" cy="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RFID</a:t>
                </a:r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电子标签</a:t>
                </a:r>
              </a:p>
            </p:txBody>
          </p:sp>
          <p:sp>
            <p:nvSpPr>
              <p:cNvPr id="4" name="右箭头 3"/>
              <p:cNvSpPr/>
              <p:nvPr/>
            </p:nvSpPr>
            <p:spPr>
              <a:xfrm rot="5400000">
                <a:off x="2166" y="2830"/>
                <a:ext cx="994" cy="617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604" y="3705"/>
                <a:ext cx="3903" cy="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数据库比对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3" y="5811"/>
                <a:ext cx="4626" cy="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获得书籍位置</a:t>
                </a:r>
              </a:p>
            </p:txBody>
          </p:sp>
          <p:sp>
            <p:nvSpPr>
              <p:cNvPr id="14" name="右箭头 13"/>
              <p:cNvSpPr/>
              <p:nvPr/>
            </p:nvSpPr>
            <p:spPr>
              <a:xfrm rot="5400000">
                <a:off x="2169" y="7015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右箭头 14"/>
              <p:cNvSpPr/>
              <p:nvPr/>
            </p:nvSpPr>
            <p:spPr>
              <a:xfrm rot="5400000">
                <a:off x="2165" y="4909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5904" y="1912"/>
                <a:ext cx="0" cy="8547"/>
              </a:xfrm>
              <a:prstGeom prst="line">
                <a:avLst/>
              </a:prstGeom>
              <a:ln w="0" cmpd="sng">
                <a:solidFill>
                  <a:schemeClr val="accent1">
                    <a:shade val="50000"/>
                    <a:alpha val="88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20160105095324660[1]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4" y="1727"/>
              <a:ext cx="6933" cy="4435"/>
            </a:xfrm>
            <a:prstGeom prst="rect">
              <a:avLst/>
            </a:prstGeom>
            <a:effectLst>
              <a:softEdge rad="38100"/>
            </a:effectLst>
          </p:spPr>
        </p:pic>
      </p:grpSp>
      <p:grpSp>
        <p:nvGrpSpPr>
          <p:cNvPr id="29" name="组合 28"/>
          <p:cNvGrpSpPr/>
          <p:nvPr/>
        </p:nvGrpSpPr>
        <p:grpSpPr>
          <a:xfrm>
            <a:off x="2148205" y="1031875"/>
            <a:ext cx="9217025" cy="5687060"/>
            <a:chOff x="3383" y="1625"/>
            <a:chExt cx="14515" cy="8956"/>
          </a:xfrm>
        </p:grpSpPr>
        <p:grpSp>
          <p:nvGrpSpPr>
            <p:cNvPr id="9" name="组合 8"/>
            <p:cNvGrpSpPr/>
            <p:nvPr/>
          </p:nvGrpSpPr>
          <p:grpSpPr>
            <a:xfrm>
              <a:off x="13151" y="1625"/>
              <a:ext cx="4747" cy="8956"/>
              <a:chOff x="13151" y="1625"/>
              <a:chExt cx="4747" cy="8956"/>
            </a:xfrm>
          </p:grpSpPr>
          <p:sp>
            <p:nvSpPr>
              <p:cNvPr id="17" name="右箭头 16"/>
              <p:cNvSpPr/>
              <p:nvPr/>
            </p:nvSpPr>
            <p:spPr>
              <a:xfrm rot="5400000">
                <a:off x="14967" y="6729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右箭头 17"/>
              <p:cNvSpPr/>
              <p:nvPr/>
            </p:nvSpPr>
            <p:spPr>
              <a:xfrm rot="5400000">
                <a:off x="14966" y="2830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3272" y="1625"/>
                <a:ext cx="4626" cy="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软性纸质标签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3151" y="3923"/>
                <a:ext cx="4626" cy="1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贴于图书内部</a:t>
                </a:r>
              </a:p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防损坏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3254" y="7821"/>
                <a:ext cx="4626" cy="2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能够作为防盗</a:t>
                </a:r>
              </a:p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识别标签</a:t>
                </a:r>
              </a:p>
              <a:p>
                <a:pPr algn="ctr"/>
                <a:endParaRPr lang="zh-CN" altLang="en-US" sz="36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endParaRPr>
              </a:p>
            </p:txBody>
          </p:sp>
        </p:grpSp>
        <p:pic>
          <p:nvPicPr>
            <p:cNvPr id="28" name="图片 27" descr="u=564556138,1225548295&amp;fm=27&amp;gp=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3" y="1653"/>
              <a:ext cx="8183" cy="5434"/>
            </a:xfrm>
            <a:prstGeom prst="rect">
              <a:avLst/>
            </a:prstGeom>
            <a:effectLst>
              <a:softEdge rad="38100"/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/>
              <a:t>THANK YOU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08525" y="4705985"/>
            <a:ext cx="2774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</a:rPr>
              <a:t>请各位评委指导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4*n_h_h_g*1_2_1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2_1"/>
  <p:tag name="KSO_WM_UNIT_ID" val="diagram160845_4*n_h_h_g*1_2_2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2_1"/>
  <p:tag name="KSO_WM_UNIT_PRESET_TEXT_LEN" val="5"/>
  <p:tag name="KSO_WM_DIAGRAM_GROUP_CODE" val="n1-1"/>
  <p:tag name="KSO_WM_UNIT_FILL_FORE_SCHEMECOLOR_INDEX" val="5"/>
  <p:tag name="KSO_WM_UNI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3_1"/>
  <p:tag name="KSO_WM_UNIT_ID" val="diagram160845_4*n_h_h_g*1_2_3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3_1"/>
  <p:tag name="KSO_WM_UNIT_PRESET_TEXT_LEN" val="5"/>
  <p:tag name="KSO_WM_DIAGRAM_GROUP_CODE" val="n1-1"/>
  <p:tag name="KSO_WM_UNIT_FILL_FORE_SCHEMECOLOR_INDEX" val="5"/>
  <p:tag name="KSO_WM_UNI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4_1"/>
  <p:tag name="KSO_WM_UNIT_ID" val="diagram160845_4*n_h_h_g*1_2_4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4_1"/>
  <p:tag name="KSO_WM_UNIT_PRESET_TEXT_LEN" val="5"/>
  <p:tag name="KSO_WM_DIAGRAM_GROUP_CODE" val="n1-1"/>
  <p:tag name="KSO_WM_UNIT_FILL_FORE_SCHEMECOLOR_INDEX" val="5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4*n_i*1_3"/>
  <p:tag name="KSO_WM_UNIT_LAYERLEVEL" val="1_1"/>
  <p:tag name="KSO_WM_DIAGRAM_GROUP_CODE" val="n1-1"/>
  <p:tag name="KSO_WM_UNIT_LINE_FORE_SCHEMECOLOR_INDEX" val="13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4"/>
  <p:tag name="KSO_WM_UNIT_ID" val="diagram160845_4*n_i*1_4"/>
  <p:tag name="KSO_WM_UNIT_LAYERLEVEL" val="1_1"/>
  <p:tag name="KSO_WM_DIAGRAM_GROUP_CODE" val="n1-1"/>
  <p:tag name="KSO_WM_UNIT_LINE_FORE_SCHEMECOLOR_INDEX" val="13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5"/>
  <p:tag name="KSO_WM_UNIT_ID" val="diagram160845_4*n_i*1_5"/>
  <p:tag name="KSO_WM_UNIT_LAYERLEVEL" val="1_1"/>
  <p:tag name="KSO_WM_DIAGRAM_GROUP_CODE" val="n1-1"/>
  <p:tag name="KSO_WM_UNIT_LINE_FORE_SCHEMECOLOR_INDEX" val="13"/>
  <p:tag name="KSO_WM_UNIT_LINE_FILL_TYP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2"/>
  <p:tag name="KSO_WM_UNIT_ID" val="diagram160845_4*n_i*1_2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SLIDE_ID" val="custom160463_14"/>
  <p:tag name="KSO_WM_SLIDE_INDEX" val="14"/>
  <p:tag name="KSO_WM_SLIDE_ITEM_CNT" val="2"/>
  <p:tag name="KSO_WM_SLIDE_LAYOUT" val="a_l"/>
  <p:tag name="KSO_WM_SLIDE_LAYOUT_CNT" val="1_1"/>
  <p:tag name="KSO_WM_SLIDE_TYPE" val="text"/>
  <p:tag name="KSO_WM_BEAUTIFY_FLAG" val="#wm#"/>
  <p:tag name="KSO_WM_TAG_VERSION" val="1.0"/>
  <p:tag name="KSO_WM_SLIDE_POSITION" val="244*245"/>
  <p:tag name="KSO_WM_SLIDE_SIZE" val="473*189"/>
  <p:tag name="KSO_WM_DIAGRAM_GROUP_CODE" val="l1-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14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6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a"/>
  <p:tag name="KSO_WM_UNIT_INDEX" val="1_1_1"/>
  <p:tag name="KSO_WM_UNIT_ID" val="diagram160845_2*n_h_a*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n1-1"/>
  <p:tag name="KSO_WM_UNIT_FILL_FORE_SCHEMECOLOR_INDEX" val="5"/>
  <p:tag name="KSO_WM_UNI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2*n_h_h_g*1_2_1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2_1"/>
  <p:tag name="KSO_WM_UNIT_ID" val="diagram160845_2*n_h_h_g*1_2_2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2_1"/>
  <p:tag name="KSO_WM_UNIT_PRESET_TEXT_LEN" val="5"/>
  <p:tag name="KSO_WM_DIAGRAM_GROUP_CODE" val="n1-1"/>
  <p:tag name="KSO_WM_UNIT_FILL_FORE_SCHEMECOLOR_INDEX" val="5"/>
  <p:tag name="KSO_WM_UNI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1"/>
  <p:tag name="KSO_WM_UNIT_ID" val="diagram160845_2*n_i*1_1"/>
  <p:tag name="KSO_WM_UNIT_LAYERLEVEL" val="1_1"/>
  <p:tag name="KSO_WM_DIAGRAM_GROUP_CODE" val="n1-1"/>
  <p:tag name="KSO_WM_UNIT_LINE_FORE_SCHEMECOLOR_INDEX" val="13"/>
  <p:tag name="KSO_WM_UNIT_LINE_FILL_TYP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2"/>
  <p:tag name="KSO_WM_UNIT_ID" val="diagram160845_2*n_i*1_2"/>
  <p:tag name="KSO_WM_UNIT_LAYERLEVEL" val="1_1"/>
  <p:tag name="KSO_WM_DIAGRAM_GROUP_CODE" val="n1-1"/>
  <p:tag name="KSO_WM_UNIT_LINE_FORE_SCHEMECOLOR_INDEX" val="13"/>
  <p:tag name="KSO_WM_UNIT_LINE_FILL_TYP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2*n_i*1_3"/>
  <p:tag name="KSO_WM_UNIT_LAYERLEVEL" val="1_1"/>
  <p:tag name="KSO_WM_DIAGRAM_GROUP_CODE" val="n1-1"/>
  <p:tag name="KSO_WM_UNIT_FILL_FORE_SCHEMECOLOR_INDEX" val="5"/>
  <p:tag name="KSO_WM_UNI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TAG_VERSION" val="1.0"/>
  <p:tag name="KSO_WM_SLIDE_ID" val="custom160463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86"/>
  <p:tag name="KSO_WM_SLIDE_SIZE" val="828*40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3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SLIDE_ID" val="custom160463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  <p:tag name="KSO_WM_TAG_VERSION" val="1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29*a*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PRESET_TEXT" val="THANK YO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4_26*i*1"/>
  <p:tag name="KSO_WM_TEMPLATE_CATEGORY" val="custom"/>
  <p:tag name="KSO_WM_TEMPLATE_INDEX" val="18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、12、16、22、25、28、29"/>
  <p:tag name="KSO_WM_TEMPLATE_CATEGORY" val="custom"/>
  <p:tag name="KSO_WM_TEMPLATE_INDEX" val="160463"/>
  <p:tag name="KSO_WM_SLIDE_ID" val="custom16046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SLIDE_ID" val="custom160463_2"/>
  <p:tag name="KSO_WM_SLIDE_INDEX" val="2"/>
  <p:tag name="KSO_WM_SLIDE_ITEM_CNT" val="1"/>
  <p:tag name="KSO_WM_SLIDE_LAYOUT" val="a_l"/>
  <p:tag name="KSO_WM_SLIDE_LAYOUT_CNT" val="1_1"/>
  <p:tag name="KSO_WM_SLIDE_TYPE" val="contents"/>
  <p:tag name="KSO_WM_BEAUTIFY_FLAG" val="#wm#"/>
  <p:tag name="KSO_WM_TAG_VERSION" val="1.0"/>
  <p:tag name="KSO_WM_DIAGRAM_GROUP_CODE" val="l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2*a*1"/>
  <p:tag name="KSO_WM_UNIT_CLEAR" val="1"/>
  <p:tag name="KSO_WM_UNIT_LAYERLEVEL" val="1"/>
  <p:tag name="KSO_WM_UNIT_ISCONTENTSTITLE" val="1"/>
  <p:tag name="KSO_WM_UNIT_VALUE" val="25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a"/>
  <p:tag name="KSO_WM_UNIT_INDEX" val="1_1_1"/>
  <p:tag name="KSO_WM_UNIT_ID" val="diagram160845_4*n_h_a*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n1-1"/>
  <p:tag name="KSO_WM_UNIT_FILL_FORE_SCHEMECOLOR_INDEX" val="5"/>
  <p:tag name="KSO_WM_UNI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1"/>
  <p:tag name="KSO_WM_UNIT_ID" val="diagram160845_4*n_i*1_1"/>
  <p:tag name="KSO_WM_UNIT_LAYERLEVEL" val="1_1"/>
  <p:tag name="KSO_WM_DIAGRAM_GROUP_CODE" val="n1-1"/>
  <p:tag name="KSO_WM_UNIT_LINE_FORE_SCHEMECOLOR_INDEX" val="13"/>
  <p:tag name="KSO_WM_UNIT_LINE_FILL_TYPE" val="2"/>
</p:tagLst>
</file>

<file path=ppt/theme/theme1.xml><?xml version="1.0" encoding="utf-8"?>
<a:theme xmlns:a="http://schemas.openxmlformats.org/drawingml/2006/main" name="A000120140530A46PPBG">
  <a:themeElements>
    <a:clrScheme name="160184.184">
      <a:dk1>
        <a:srgbClr val="47494B"/>
      </a:dk1>
      <a:lt1>
        <a:srgbClr val="FFFFFF"/>
      </a:lt1>
      <a:dk2>
        <a:srgbClr val="454749"/>
      </a:dk2>
      <a:lt2>
        <a:srgbClr val="EAF5FC"/>
      </a:lt2>
      <a:accent1>
        <a:srgbClr val="2D9C9F"/>
      </a:accent1>
      <a:accent2>
        <a:srgbClr val="87AD83"/>
      </a:accent2>
      <a:accent3>
        <a:srgbClr val="5FACC0"/>
      </a:accent3>
      <a:accent4>
        <a:srgbClr val="B5C2D3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110</Words>
  <Application>Microsoft Office PowerPoint</Application>
  <PresentationFormat>宽屏</PresentationFormat>
  <Paragraphs>47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Helvetica Neue Light</vt:lpstr>
      <vt:lpstr>黑体</vt:lpstr>
      <vt:lpstr>华文隶书</vt:lpstr>
      <vt:lpstr>楷体</vt:lpstr>
      <vt:lpstr>宋体</vt:lpstr>
      <vt:lpstr>微软雅黑</vt:lpstr>
      <vt:lpstr>幼圆</vt:lpstr>
      <vt:lpstr>Arial</vt:lpstr>
      <vt:lpstr>Calibri</vt:lpstr>
      <vt:lpstr>Webdings</vt:lpstr>
      <vt:lpstr>A000120140530A46PPBG</vt:lpstr>
      <vt:lpstr> 基于RFID系统的智能图书馆书籍自动归位系统</vt:lpstr>
      <vt:lpstr>PowerPoint 演示文稿</vt:lpstr>
      <vt:lpstr>PowerPoint 演示文稿</vt:lpstr>
      <vt:lpstr>PowerPoint 演示文稿</vt:lpstr>
      <vt:lpstr>PowerPoint 演示文稿</vt:lpstr>
      <vt:lpstr>主要创新点：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顾子安</cp:lastModifiedBy>
  <cp:revision>44</cp:revision>
  <dcterms:created xsi:type="dcterms:W3CDTF">2017-09-03T06:50:00Z</dcterms:created>
  <dcterms:modified xsi:type="dcterms:W3CDTF">2017-09-09T01:45:59Z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